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58" r:id="rId4"/>
    <p:sldId id="275" r:id="rId5"/>
    <p:sldId id="287" r:id="rId6"/>
    <p:sldId id="288" r:id="rId7"/>
    <p:sldId id="289" r:id="rId8"/>
    <p:sldId id="290" r:id="rId9"/>
    <p:sldId id="291" r:id="rId10"/>
    <p:sldId id="292" r:id="rId11"/>
    <p:sldId id="293" r:id="rId12"/>
    <p:sldId id="294" r:id="rId13"/>
    <p:sldId id="295" r:id="rId14"/>
    <p:sldId id="296" r:id="rId15"/>
    <p:sldId id="297" r:id="rId16"/>
    <p:sldId id="298" r:id="rId17"/>
    <p:sldId id="299" r:id="rId18"/>
    <p:sldId id="27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BDB09C-FB49-449A-A995-287A17940055}" type="datetimeFigureOut">
              <a:rPr lang="en-US" smtClean="0"/>
              <a:pPr/>
              <a:t>12/19/2016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267930F1-4CD0-46DA-B822-8A99DA6B0A45}" type="slidenum">
              <a:rPr lang="en-IN" smtClean="0"/>
              <a:pPr/>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BDB09C-FB49-449A-A995-287A17940055}" type="datetimeFigureOut">
              <a:rPr lang="en-US" smtClean="0"/>
              <a:pPr/>
              <a:t>12/19/2016</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7930F1-4CD0-46DA-B822-8A99DA6B0A45}" type="slidenum">
              <a:rPr lang="en-IN" smtClean="0"/>
              <a:pPr/>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N"/>
          </a:p>
        </p:txBody>
      </p:sp>
      <p:sp>
        <p:nvSpPr>
          <p:cNvPr id="3" name="Subtitle 2"/>
          <p:cNvSpPr>
            <a:spLocks noGrp="1"/>
          </p:cNvSpPr>
          <p:nvPr>
            <p:ph type="subTitle" idx="1"/>
          </p:nvPr>
        </p:nvSpPr>
        <p:spPr/>
        <p:txBody>
          <a:bodyPr/>
          <a:lstStyle/>
          <a:p>
            <a:endParaRPr lang="en-IN"/>
          </a:p>
        </p:txBody>
      </p:sp>
      <p:pic>
        <p:nvPicPr>
          <p:cNvPr id="1026" name="Picture 2"/>
          <p:cNvPicPr>
            <a:picLocks noChangeAspect="1" noChangeArrowheads="1"/>
          </p:cNvPicPr>
          <p:nvPr/>
        </p:nvPicPr>
        <p:blipFill>
          <a:blip r:embed="rId2" cstate="print"/>
          <a:srcRect/>
          <a:stretch>
            <a:fillRect/>
          </a:stretch>
        </p:blipFill>
        <p:spPr bwMode="auto">
          <a:xfrm>
            <a:off x="0" y="1"/>
            <a:ext cx="9144000" cy="7143775"/>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pPr>
            <a:r>
              <a:rPr lang="en-IN" sz="3600" b="1" dirty="0" smtClean="0">
                <a:solidFill>
                  <a:schemeClr val="accent6">
                    <a:lumMod val="75000"/>
                  </a:schemeClr>
                </a:solidFill>
                <a:latin typeface="Georgia" pitchFamily="18" charset="0"/>
                <a:ea typeface="+mj-ea"/>
                <a:cs typeface="+mj-cs"/>
              </a:rPr>
              <a:t>Step 3 - Establish KPIs</a:t>
            </a: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Determine which realistic, measurable KPIs define your mobile campaign’s success.</a:t>
            </a:r>
            <a:endParaRPr kumimoji="0" lang="en-IN" sz="2800" b="1" i="0" u="none" strike="noStrike" kern="1200" cap="none" spc="0" normalizeH="0" baseline="0" noProof="0" dirty="0">
              <a:ln>
                <a:noFill/>
              </a:ln>
              <a:solidFill>
                <a:schemeClr val="accent5">
                  <a:lumMod val="75000"/>
                </a:schemeClr>
              </a:solidFill>
              <a:effectLst/>
              <a:uLnTx/>
              <a:uFillTx/>
              <a:latin typeface="+mn-lt"/>
              <a:ea typeface="Verdana" pitchFamily="34" charset="0"/>
              <a:cs typeface="Verdana"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pPr>
            <a:r>
              <a:rPr lang="it-IT" sz="3600" b="1" dirty="0" smtClean="0">
                <a:solidFill>
                  <a:schemeClr val="accent6">
                    <a:lumMod val="75000"/>
                  </a:schemeClr>
                </a:solidFill>
                <a:latin typeface="Georgia" pitchFamily="18" charset="0"/>
                <a:ea typeface="+mj-ea"/>
                <a:cs typeface="+mj-cs"/>
              </a:rPr>
              <a:t>Step 4 - Monitor Mobile Metrics</a:t>
            </a: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Mobile behaviour data reveals how well your mobile content engages your audience. Mobile conversion data will indicate whether or not some of your key landing pages still needs to be optimized for mobile browsing.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pPr>
            <a:r>
              <a:rPr lang="it-IT" sz="3600" b="1" dirty="0" smtClean="0">
                <a:solidFill>
                  <a:schemeClr val="accent6">
                    <a:lumMod val="75000"/>
                  </a:schemeClr>
                </a:solidFill>
                <a:latin typeface="Georgia" pitchFamily="18" charset="0"/>
                <a:ea typeface="+mj-ea"/>
                <a:cs typeface="+mj-cs"/>
              </a:rPr>
              <a:t>Mobile Marketing for Email</a:t>
            </a: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Creating a unique landing page for an email campaign is a great way to optimize for the mobile user. A unique landing page also allows you to create a range of metrics that will help monitor the mobile success of the campaign.</a:t>
            </a:r>
            <a:endParaRPr kumimoji="0" lang="en-IN" sz="2800" b="1" i="0" u="none" strike="noStrike" kern="1200" cap="none" spc="0" normalizeH="0" baseline="0" noProof="0" dirty="0">
              <a:ln>
                <a:noFill/>
              </a:ln>
              <a:solidFill>
                <a:schemeClr val="accent5">
                  <a:lumMod val="75000"/>
                </a:schemeClr>
              </a:solidFill>
              <a:effectLst/>
              <a:uLnTx/>
              <a:uFillTx/>
              <a:latin typeface="+mn-lt"/>
              <a:ea typeface="Verdana" pitchFamily="34" charset="0"/>
              <a:cs typeface="Verdana"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pPr>
            <a:r>
              <a:rPr lang="it-IT" sz="3600" b="1" dirty="0" smtClean="0">
                <a:solidFill>
                  <a:schemeClr val="accent6">
                    <a:lumMod val="75000"/>
                  </a:schemeClr>
                </a:solidFill>
                <a:latin typeface="Georgia" pitchFamily="18" charset="0"/>
                <a:ea typeface="+mj-ea"/>
                <a:cs typeface="+mj-cs"/>
              </a:rPr>
              <a:t>SMS and MMS Marketing </a:t>
            </a: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SMS and MMS are very personal, and thus very powerful, mobile marketing options. Make sure to handle them with tact and detailed strategy.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pPr>
            <a:r>
              <a:rPr lang="en-IN" sz="3600" b="1" dirty="0" smtClean="0">
                <a:solidFill>
                  <a:schemeClr val="accent6">
                    <a:lumMod val="75000"/>
                  </a:schemeClr>
                </a:solidFill>
                <a:latin typeface="Georgia" pitchFamily="18" charset="0"/>
                <a:ea typeface="+mj-ea"/>
                <a:cs typeface="+mj-cs"/>
              </a:rPr>
              <a:t>Adding Mobile Apps to the Mix</a:t>
            </a: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r>
              <a:rPr lang="en-IN" sz="2800" b="1" dirty="0" smtClean="0">
                <a:solidFill>
                  <a:schemeClr val="accent5">
                    <a:lumMod val="75000"/>
                  </a:schemeClr>
                </a:solidFill>
                <a:ea typeface="Verdana" pitchFamily="34" charset="0"/>
                <a:cs typeface="Verdana" pitchFamily="34" charset="0"/>
              </a:rPr>
              <a:t>Mobile </a:t>
            </a:r>
            <a:r>
              <a:rPr lang="en-IN" sz="2800" b="1" dirty="0" smtClean="0">
                <a:solidFill>
                  <a:schemeClr val="accent5">
                    <a:lumMod val="75000"/>
                  </a:schemeClr>
                </a:solidFill>
                <a:ea typeface="Verdana" pitchFamily="34" charset="0"/>
                <a:cs typeface="Verdana" pitchFamily="34" charset="0"/>
              </a:rPr>
              <a:t>apps can support many business goals, including extending your product, driving engagement, and even supporting </a:t>
            </a:r>
            <a:r>
              <a:rPr lang="en-IN" sz="2800" b="1" dirty="0" smtClean="0">
                <a:solidFill>
                  <a:schemeClr val="accent5">
                    <a:lumMod val="75000"/>
                  </a:schemeClr>
                </a:solidFill>
                <a:ea typeface="Verdana" pitchFamily="34" charset="0"/>
                <a:cs typeface="Verdana" pitchFamily="34" charset="0"/>
              </a:rPr>
              <a:t>e-commerce mainly through – push notifications and in-app notifications. </a:t>
            </a:r>
            <a:endParaRPr lang="en-IN" sz="2800" dirty="0" smtClean="0"/>
          </a:p>
          <a:p>
            <a:r>
              <a:rPr lang="en-IN" sz="2800" dirty="0" smtClean="0"/>
              <a:t> </a:t>
            </a:r>
          </a:p>
          <a:p>
            <a:r>
              <a:rPr lang="en-IN" sz="2800" dirty="0" smtClean="0"/>
              <a:t> </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pPr>
            <a:r>
              <a:rPr lang="en-IN" sz="3600" b="1" dirty="0" smtClean="0">
                <a:solidFill>
                  <a:schemeClr val="accent6">
                    <a:lumMod val="75000"/>
                  </a:schemeClr>
                </a:solidFill>
                <a:latin typeface="Georgia" pitchFamily="18" charset="0"/>
                <a:ea typeface="+mj-ea"/>
                <a:cs typeface="+mj-cs"/>
              </a:rPr>
              <a:t>Push Notifications</a:t>
            </a: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Push notifications are messages that appear on the home screen of a user’s mobile device regardless of whether the user is engaged with the app or even has it open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pPr>
            <a:r>
              <a:rPr lang="en-IN" sz="3600" b="1" dirty="0" smtClean="0">
                <a:solidFill>
                  <a:schemeClr val="accent6">
                    <a:lumMod val="75000"/>
                  </a:schemeClr>
                </a:solidFill>
                <a:latin typeface="Georgia" pitchFamily="18" charset="0"/>
                <a:ea typeface="+mj-ea"/>
                <a:cs typeface="+mj-cs"/>
              </a:rPr>
              <a:t>In-App Notifications</a:t>
            </a: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In-app communications direct your user’s attention to specific actions, messages, and features within the app, and are opportunities for you to engage your users.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9" name="Subtitle 3"/>
          <p:cNvSpPr txBox="1">
            <a:spLocks/>
          </p:cNvSpPr>
          <p:nvPr/>
        </p:nvSpPr>
        <p:spPr>
          <a:xfrm>
            <a:off x="642910" y="2500306"/>
            <a:ext cx="7620000" cy="2362200"/>
          </a:xfrm>
          <a:prstGeom prst="rect">
            <a:avLst/>
          </a:prstGeom>
        </p:spPr>
        <p:txBody>
          <a:bodyPr vert="horz" lIns="91440" tIns="45720" rIns="91440" bIns="45720" rtlCol="0">
            <a:noAutofit/>
          </a:bodyPr>
          <a:lstStyle/>
          <a:p>
            <a:pPr lvl="0">
              <a:spcBef>
                <a:spcPct val="20000"/>
              </a:spcBef>
            </a:pPr>
            <a:r>
              <a:rPr lang="en-IN" sz="3600" b="1" dirty="0" smtClean="0">
                <a:solidFill>
                  <a:schemeClr val="accent6">
                    <a:lumMod val="75000"/>
                  </a:schemeClr>
                </a:solidFill>
                <a:latin typeface="Georgia" pitchFamily="18" charset="0"/>
                <a:ea typeface="Verdana" pitchFamily="34" charset="0"/>
                <a:cs typeface="Verdana" pitchFamily="34" charset="0"/>
              </a:rPr>
              <a:t>A mobile marketing </a:t>
            </a:r>
            <a:r>
              <a:rPr lang="en-IN" sz="3600" b="1" dirty="0" smtClean="0">
                <a:solidFill>
                  <a:schemeClr val="accent6">
                    <a:lumMod val="75000"/>
                  </a:schemeClr>
                </a:solidFill>
                <a:latin typeface="Georgia" pitchFamily="18" charset="0"/>
                <a:ea typeface="Verdana" pitchFamily="34" charset="0"/>
                <a:cs typeface="Verdana" pitchFamily="34" charset="0"/>
              </a:rPr>
              <a:t>strategy</a:t>
            </a:r>
          </a:p>
          <a:p>
            <a:pPr lvl="0">
              <a:spcBef>
                <a:spcPct val="20000"/>
              </a:spcBef>
            </a:pPr>
            <a:r>
              <a:rPr lang="en-IN" sz="2800" b="1" dirty="0" smtClean="0">
                <a:solidFill>
                  <a:schemeClr val="accent6">
                    <a:lumMod val="75000"/>
                  </a:schemeClr>
                </a:solidFill>
                <a:ea typeface="Verdana" pitchFamily="34" charset="0"/>
                <a:cs typeface="Verdana" pitchFamily="34" charset="0"/>
              </a:rPr>
              <a:t> </a:t>
            </a:r>
            <a:r>
              <a:rPr lang="en-IN" sz="2800" b="1" dirty="0" smtClean="0">
                <a:solidFill>
                  <a:schemeClr val="accent5">
                    <a:lumMod val="75000"/>
                  </a:schemeClr>
                </a:solidFill>
                <a:ea typeface="Verdana" pitchFamily="34" charset="0"/>
                <a:cs typeface="Verdana" pitchFamily="34" charset="0"/>
              </a:rPr>
              <a:t>is not a stand-alone effort, but it is a large chunk of any long-term or short-term marketing campaign—and its importance is only growing. </a:t>
            </a:r>
            <a:endParaRPr lang="en-IN" sz="2800" b="1" dirty="0" smtClean="0">
              <a:solidFill>
                <a:schemeClr val="accent5">
                  <a:lumMod val="75000"/>
                </a:schemeClr>
              </a:solidFill>
              <a:ea typeface="Verdana" pitchFamily="34" charset="0"/>
              <a:cs typeface="Verdana" pitchFamily="34" charset="0"/>
            </a:endParaRPr>
          </a:p>
          <a:p>
            <a:pPr lvl="0">
              <a:spcBef>
                <a:spcPct val="20000"/>
              </a:spcBef>
            </a:pP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Title 3"/>
          <p:cNvSpPr txBox="1">
            <a:spLocks/>
          </p:cNvSpPr>
          <p:nvPr/>
        </p:nvSpPr>
        <p:spPr>
          <a:xfrm>
            <a:off x="642910" y="2714620"/>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6000" b="1" i="0" u="none" strike="noStrike" kern="1200" cap="none" spc="0" normalizeH="0" baseline="0" noProof="0" dirty="0" smtClean="0">
                <a:ln>
                  <a:noFill/>
                </a:ln>
                <a:solidFill>
                  <a:schemeClr val="accent6">
                    <a:lumMod val="75000"/>
                  </a:schemeClr>
                </a:solidFill>
                <a:effectLst/>
                <a:uLnTx/>
                <a:uFillTx/>
                <a:latin typeface="Georgia" pitchFamily="18" charset="0"/>
                <a:ea typeface="+mj-ea"/>
                <a:cs typeface="+mj-cs"/>
              </a:rPr>
              <a:t>Thank You</a:t>
            </a:r>
            <a:endParaRPr kumimoji="0" lang="en-IN" sz="6000" b="1" i="0" u="none" strike="noStrike" kern="1200" cap="none" spc="0" normalizeH="0" baseline="0" noProof="0" dirty="0">
              <a:ln>
                <a:noFill/>
              </a:ln>
              <a:solidFill>
                <a:schemeClr val="accent6">
                  <a:lumMod val="75000"/>
                </a:schemeClr>
              </a:solidFill>
              <a:effectLst/>
              <a:uLnTx/>
              <a:uFillTx/>
              <a:latin typeface="Georgia" pitchFamily="18" charset="0"/>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#2</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Mobile Marketing: An Overview</a:t>
            </a:r>
            <a:endParaRPr lang="en-IN" sz="3600" b="1" dirty="0">
              <a:solidFill>
                <a:schemeClr val="accent6">
                  <a:lumMod val="75000"/>
                </a:schemeClr>
              </a:solidFill>
              <a:ea typeface="Verdana" pitchFamily="34" charset="0"/>
              <a:cs typeface="Verdana"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7" name="Content Placeholder 4"/>
          <p:cNvSpPr txBox="1">
            <a:spLocks/>
          </p:cNvSpPr>
          <p:nvPr/>
        </p:nvSpPr>
        <p:spPr>
          <a:xfrm>
            <a:off x="714348" y="2285992"/>
            <a:ext cx="7858180" cy="3071834"/>
          </a:xfrm>
          <a:prstGeom prst="rect">
            <a:avLst/>
          </a:prstGeom>
        </p:spPr>
        <p:txBody>
          <a:bodyPr vert="horz" lIns="91440" tIns="45720" rIns="91440" bIns="45720" rtlCol="0">
            <a:normAutofit fontScale="70000" lnSpcReduction="20000"/>
          </a:bodyPr>
          <a:lstStyle/>
          <a:p>
            <a:pPr>
              <a:lnSpc>
                <a:spcPct val="150000"/>
              </a:lnSpc>
              <a:buNone/>
            </a:pPr>
            <a:r>
              <a:rPr lang="en-IN" sz="5100" b="1" dirty="0" smtClean="0">
                <a:solidFill>
                  <a:schemeClr val="accent6">
                    <a:lumMod val="75000"/>
                  </a:schemeClr>
                </a:solidFill>
                <a:latin typeface="Georgia" pitchFamily="18" charset="0"/>
              </a:rPr>
              <a:t>If you've decided to implement a </a:t>
            </a:r>
          </a:p>
          <a:p>
            <a:pPr>
              <a:lnSpc>
                <a:spcPct val="120000"/>
              </a:lnSpc>
              <a:buNone/>
            </a:pPr>
            <a:r>
              <a:rPr lang="en-IN" sz="3900" b="1" dirty="0" smtClean="0">
                <a:solidFill>
                  <a:schemeClr val="accent5">
                    <a:lumMod val="75000"/>
                  </a:schemeClr>
                </a:solidFill>
              </a:rPr>
              <a:t>Mobile marketing </a:t>
            </a:r>
            <a:r>
              <a:rPr lang="en-IN" sz="3900" b="1" dirty="0">
                <a:solidFill>
                  <a:schemeClr val="accent5">
                    <a:lumMod val="75000"/>
                  </a:schemeClr>
                </a:solidFill>
              </a:rPr>
              <a:t>program or are ready to talk to your marketing team or a consultant about </a:t>
            </a:r>
            <a:r>
              <a:rPr lang="en-IN" sz="3900" b="1" dirty="0" smtClean="0">
                <a:solidFill>
                  <a:schemeClr val="accent5">
                    <a:lumMod val="75000"/>
                  </a:schemeClr>
                </a:solidFill>
              </a:rPr>
              <a:t>mobile </a:t>
            </a:r>
            <a:r>
              <a:rPr lang="en-IN" sz="3900" b="1" dirty="0">
                <a:solidFill>
                  <a:schemeClr val="accent5">
                    <a:lumMod val="75000"/>
                  </a:schemeClr>
                </a:solidFill>
              </a:rPr>
              <a:t>marketing, this video will introduce you to </a:t>
            </a:r>
            <a:r>
              <a:rPr lang="en-IN" sz="3900" b="1" dirty="0" smtClean="0">
                <a:solidFill>
                  <a:schemeClr val="accent5">
                    <a:lumMod val="75000"/>
                  </a:schemeClr>
                </a:solidFill>
              </a:rPr>
              <a:t>the mobile </a:t>
            </a:r>
            <a:r>
              <a:rPr lang="en-IN" sz="3900" b="1" dirty="0">
                <a:solidFill>
                  <a:schemeClr val="accent5">
                    <a:lumMod val="75000"/>
                  </a:schemeClr>
                </a:solidFill>
              </a:rPr>
              <a:t>concepts, terminology and metrics that you'll need to know </a:t>
            </a:r>
            <a:endParaRPr lang="en-IN" sz="3900" b="1" dirty="0">
              <a:solidFill>
                <a:schemeClr val="accent5">
                  <a:lumMod val="75000"/>
                </a:schemeClr>
              </a:solidFill>
              <a:ea typeface="Arial Unicode MS" pitchFamily="34" charset="-128"/>
              <a:cs typeface="Arial Unicode MS"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IN" sz="3600" b="1" i="0" u="none" strike="noStrike" kern="1200" cap="none" spc="0" normalizeH="0" baseline="0" noProof="0" dirty="0" smtClean="0">
                <a:ln>
                  <a:noFill/>
                </a:ln>
                <a:solidFill>
                  <a:schemeClr val="accent6">
                    <a:lumMod val="75000"/>
                  </a:schemeClr>
                </a:solidFill>
                <a:effectLst/>
                <a:uLnTx/>
                <a:uFillTx/>
                <a:latin typeface="Georgia" pitchFamily="18" charset="0"/>
                <a:ea typeface="+mj-ea"/>
                <a:cs typeface="+mj-cs"/>
              </a:rPr>
              <a:t>Mobile Marketing defined</a:t>
            </a:r>
            <a:endParaRPr kumimoji="0" lang="en-IN" sz="3600" b="0" i="0" u="none" strike="noStrike" kern="1200" cap="none" spc="0" normalizeH="0" baseline="0" noProof="0" dirty="0">
              <a:ln>
                <a:noFill/>
              </a:ln>
              <a:solidFill>
                <a:schemeClr val="accent6">
                  <a:lumMod val="75000"/>
                </a:schemeClr>
              </a:solidFill>
              <a:effectLst/>
              <a:uLnTx/>
              <a:uFillTx/>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lvl="0">
              <a:spcBef>
                <a:spcPct val="20000"/>
              </a:spcBef>
            </a:pPr>
            <a:r>
              <a:rPr lang="en-IN" sz="2800" b="1" dirty="0">
                <a:solidFill>
                  <a:schemeClr val="accent5">
                    <a:lumMod val="75000"/>
                  </a:schemeClr>
                </a:solidFill>
                <a:ea typeface="Verdana" pitchFamily="34" charset="0"/>
                <a:cs typeface="Verdana" pitchFamily="34" charset="0"/>
              </a:rPr>
              <a:t>Mobile marketing consists of ads that appear on mobile </a:t>
            </a:r>
            <a:r>
              <a:rPr lang="en-IN" sz="2800" b="1" dirty="0" err="1">
                <a:solidFill>
                  <a:schemeClr val="accent5">
                    <a:lumMod val="75000"/>
                  </a:schemeClr>
                </a:solidFill>
                <a:ea typeface="Verdana" pitchFamily="34" charset="0"/>
                <a:cs typeface="Verdana" pitchFamily="34" charset="0"/>
              </a:rPr>
              <a:t>smartphones</a:t>
            </a:r>
            <a:r>
              <a:rPr lang="en-IN" sz="2800" b="1" dirty="0">
                <a:solidFill>
                  <a:schemeClr val="accent5">
                    <a:lumMod val="75000"/>
                  </a:schemeClr>
                </a:solidFill>
                <a:ea typeface="Verdana" pitchFamily="34" charset="0"/>
                <a:cs typeface="Verdana" pitchFamily="34" charset="0"/>
              </a:rPr>
              <a:t>, tablets, or other mobile devices.</a:t>
            </a:r>
            <a:endParaRPr kumimoji="0" lang="en-IN" sz="2800" b="1" i="0" u="none" strike="noStrike" kern="1200" cap="none" spc="0" normalizeH="0" baseline="0" noProof="0" dirty="0">
              <a:ln>
                <a:noFill/>
              </a:ln>
              <a:solidFill>
                <a:schemeClr val="accent5">
                  <a:lumMod val="75000"/>
                </a:schemeClr>
              </a:solidFill>
              <a:effectLst/>
              <a:uLnTx/>
              <a:uFillTx/>
              <a:latin typeface="+mn-lt"/>
              <a:ea typeface="Verdana" pitchFamily="34" charset="0"/>
              <a:cs typeface="Verdana"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endParaRPr lang="en-IN"/>
          </a:p>
        </p:txBody>
      </p:sp>
      <p:sp>
        <p:nvSpPr>
          <p:cNvPr id="15" name="Content Placeholder 14"/>
          <p:cNvSpPr>
            <a:spLocks noGrp="1"/>
          </p:cNvSpPr>
          <p:nvPr>
            <p:ph sz="half" idx="1"/>
          </p:nvPr>
        </p:nvSpPr>
        <p:spPr/>
        <p:txBody>
          <a:bodyPr/>
          <a:lstStyle/>
          <a:p>
            <a:endParaRPr lang="en-IN"/>
          </a:p>
        </p:txBody>
      </p:sp>
      <p:sp>
        <p:nvSpPr>
          <p:cNvPr id="16" name="Content Placeholder 15"/>
          <p:cNvSpPr>
            <a:spLocks noGrp="1"/>
          </p:cNvSpPr>
          <p:nvPr>
            <p:ph sz="half" idx="2"/>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1227137"/>
          </a:xfrm>
          <a:prstGeom prst="rect">
            <a:avLst/>
          </a:prstGeom>
        </p:spPr>
        <p:txBody>
          <a:bodyPr vert="horz" lIns="91440" tIns="45720" rIns="91440" bIns="45720" rtlCol="0" anchor="ctr">
            <a:normAutofit/>
          </a:bodyPr>
          <a:lstStyle/>
          <a:p>
            <a:pPr lvl="0">
              <a:spcBef>
                <a:spcPct val="0"/>
              </a:spcBef>
            </a:pPr>
            <a:r>
              <a:rPr lang="en-IN" sz="3600" b="1" dirty="0">
                <a:solidFill>
                  <a:schemeClr val="accent6">
                    <a:lumMod val="75000"/>
                  </a:schemeClr>
                </a:solidFill>
                <a:latin typeface="Georgia" pitchFamily="18" charset="0"/>
                <a:ea typeface="+mj-ea"/>
                <a:cs typeface="+mj-cs"/>
              </a:rPr>
              <a:t>Types of Mobile Marketing Strategies</a:t>
            </a:r>
          </a:p>
        </p:txBody>
      </p:sp>
      <p:sp>
        <p:nvSpPr>
          <p:cNvPr id="9" name="Subtitle 3"/>
          <p:cNvSpPr txBox="1">
            <a:spLocks/>
          </p:cNvSpPr>
          <p:nvPr/>
        </p:nvSpPr>
        <p:spPr>
          <a:xfrm>
            <a:off x="714348" y="3500438"/>
            <a:ext cx="7620000" cy="2362200"/>
          </a:xfrm>
          <a:prstGeom prst="rect">
            <a:avLst/>
          </a:prstGeom>
        </p:spPr>
        <p:txBody>
          <a:bodyPr vert="horz" lIns="91440" tIns="45720" rIns="91440" bIns="45720" rtlCol="0">
            <a:noAutofit/>
          </a:bodyPr>
          <a:lstStyle/>
          <a:p>
            <a:pPr lvl="0">
              <a:spcBef>
                <a:spcPct val="20000"/>
              </a:spcBef>
            </a:pPr>
            <a:endParaRPr kumimoji="0" lang="en-IN" sz="2800" b="1" i="0" u="none" strike="noStrike" kern="1200" cap="none" spc="0" normalizeH="0" baseline="0" noProof="0" dirty="0">
              <a:ln>
                <a:noFill/>
              </a:ln>
              <a:solidFill>
                <a:schemeClr val="accent5">
                  <a:lumMod val="75000"/>
                </a:schemeClr>
              </a:solidFill>
              <a:effectLst/>
              <a:uLnTx/>
              <a:uFillTx/>
              <a:latin typeface="+mn-lt"/>
              <a:ea typeface="Verdana" pitchFamily="34" charset="0"/>
              <a:cs typeface="Verdana" pitchFamily="34" charset="0"/>
            </a:endParaRPr>
          </a:p>
        </p:txBody>
      </p:sp>
      <p:sp>
        <p:nvSpPr>
          <p:cNvPr id="10" name="Subtitle 3"/>
          <p:cNvSpPr txBox="1">
            <a:spLocks/>
          </p:cNvSpPr>
          <p:nvPr/>
        </p:nvSpPr>
        <p:spPr>
          <a:xfrm>
            <a:off x="642910" y="3500438"/>
            <a:ext cx="7620000" cy="2714644"/>
          </a:xfrm>
          <a:prstGeom prst="rect">
            <a:avLst/>
          </a:prstGeom>
        </p:spPr>
        <p:txBody>
          <a:bodyPr vert="horz" lIns="91440" tIns="45720" rIns="91440" bIns="45720" rtlCol="0">
            <a:noAutofit/>
          </a:bodyPr>
          <a:lstStyle/>
          <a:p>
            <a:pPr lvl="0">
              <a:spcBef>
                <a:spcPct val="20000"/>
              </a:spcBef>
              <a:buFont typeface="Wingdings" pitchFamily="2" charset="2"/>
              <a:buChar char="ü"/>
            </a:pPr>
            <a:r>
              <a:rPr lang="en-IN" sz="2800" b="1" dirty="0" smtClean="0">
                <a:solidFill>
                  <a:schemeClr val="accent5">
                    <a:lumMod val="75000"/>
                  </a:schemeClr>
                </a:solidFill>
                <a:ea typeface="Verdana" pitchFamily="34" charset="0"/>
                <a:cs typeface="Verdana" pitchFamily="34" charset="0"/>
              </a:rPr>
              <a:t>App-based marketing</a:t>
            </a:r>
          </a:p>
          <a:p>
            <a:pPr>
              <a:spcBef>
                <a:spcPct val="20000"/>
              </a:spcBef>
              <a:buFont typeface="Wingdings" pitchFamily="2" charset="2"/>
              <a:buChar char="ü"/>
            </a:pPr>
            <a:r>
              <a:rPr lang="en-IN" sz="2800" b="1" dirty="0" smtClean="0">
                <a:solidFill>
                  <a:schemeClr val="accent5">
                    <a:lumMod val="75000"/>
                  </a:schemeClr>
                </a:solidFill>
                <a:ea typeface="Verdana" pitchFamily="34" charset="0"/>
                <a:cs typeface="Verdana" pitchFamily="34" charset="0"/>
              </a:rPr>
              <a:t>In-game mobile marketing</a:t>
            </a:r>
          </a:p>
          <a:p>
            <a:pPr>
              <a:spcBef>
                <a:spcPct val="20000"/>
              </a:spcBef>
              <a:buFont typeface="Wingdings" pitchFamily="2" charset="2"/>
              <a:buChar char="ü"/>
            </a:pPr>
            <a:r>
              <a:rPr lang="en-IN" sz="2800" b="1" dirty="0" smtClean="0">
                <a:solidFill>
                  <a:schemeClr val="accent5">
                    <a:lumMod val="75000"/>
                  </a:schemeClr>
                </a:solidFill>
                <a:ea typeface="Verdana" pitchFamily="34" charset="0"/>
                <a:cs typeface="Verdana" pitchFamily="34" charset="0"/>
              </a:rPr>
              <a:t>QR codes</a:t>
            </a:r>
          </a:p>
          <a:p>
            <a:pPr>
              <a:spcBef>
                <a:spcPct val="20000"/>
              </a:spcBef>
              <a:buFont typeface="Wingdings" pitchFamily="2" charset="2"/>
              <a:buChar char="ü"/>
            </a:pPr>
            <a:r>
              <a:rPr lang="en-IN" sz="2800" b="1" dirty="0" smtClean="0">
                <a:solidFill>
                  <a:schemeClr val="accent5">
                    <a:lumMod val="75000"/>
                  </a:schemeClr>
                </a:solidFill>
                <a:ea typeface="Verdana" pitchFamily="34" charset="0"/>
                <a:cs typeface="Verdana" pitchFamily="34" charset="0"/>
              </a:rPr>
              <a:t>Location-based marketing</a:t>
            </a:r>
          </a:p>
          <a:p>
            <a:pPr>
              <a:spcBef>
                <a:spcPct val="20000"/>
              </a:spcBef>
              <a:buFont typeface="Wingdings" pitchFamily="2" charset="2"/>
              <a:buChar char="ü"/>
            </a:pPr>
            <a:r>
              <a:rPr lang="en-IN" sz="2800" b="1" dirty="0" smtClean="0">
                <a:solidFill>
                  <a:schemeClr val="accent5">
                    <a:lumMod val="75000"/>
                  </a:schemeClr>
                </a:solidFill>
                <a:ea typeface="Verdana" pitchFamily="34" charset="0"/>
                <a:cs typeface="Verdana" pitchFamily="34" charset="0"/>
              </a:rPr>
              <a:t>Mobile search Ads</a:t>
            </a:r>
            <a:endParaRPr lang="en-IN" sz="2800" b="1" dirty="0">
              <a:solidFill>
                <a:schemeClr val="accent5">
                  <a:lumMod val="75000"/>
                </a:schemeClr>
              </a:solidFill>
              <a:ea typeface="Verdana" pitchFamily="34" charset="0"/>
              <a:cs typeface="Verdana"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71462"/>
            <a:ext cx="9143999" cy="7000900"/>
          </a:xfrm>
          <a:prstGeom prst="rect">
            <a:avLst/>
          </a:prstGeom>
          <a:noFill/>
          <a:ln w="9525">
            <a:noFill/>
            <a:miter lim="800000"/>
            <a:headEnd/>
            <a:tailEnd/>
          </a:ln>
          <a:effectLst/>
        </p:spPr>
      </p:pic>
      <p:sp>
        <p:nvSpPr>
          <p:cNvPr id="9" name="Subtitle 3"/>
          <p:cNvSpPr txBox="1">
            <a:spLocks/>
          </p:cNvSpPr>
          <p:nvPr/>
        </p:nvSpPr>
        <p:spPr>
          <a:xfrm>
            <a:off x="642910" y="2571744"/>
            <a:ext cx="7786742" cy="1571636"/>
          </a:xfrm>
          <a:prstGeom prst="rect">
            <a:avLst/>
          </a:prstGeom>
        </p:spPr>
        <p:txBody>
          <a:bodyPr vert="horz" lIns="91440" tIns="45720" rIns="91440" bIns="45720" rtlCol="0">
            <a:noAutofit/>
          </a:bodyPr>
          <a:lstStyle/>
          <a:p>
            <a:pPr lvl="0" algn="just">
              <a:spcBef>
                <a:spcPct val="20000"/>
              </a:spcBef>
            </a:pPr>
            <a:r>
              <a:rPr lang="en-IN" sz="2800" b="1" dirty="0" smtClean="0">
                <a:solidFill>
                  <a:schemeClr val="accent5">
                    <a:lumMod val="75000"/>
                  </a:schemeClr>
                </a:solidFill>
                <a:ea typeface="Verdana" pitchFamily="34" charset="0"/>
                <a:cs typeface="Verdana" pitchFamily="34" charset="0"/>
              </a:rPr>
              <a:t>The kind that works best for your business will depend on your industry, target audience, and budget.</a:t>
            </a:r>
            <a:endParaRPr lang="en-IN" sz="2800" b="1" dirty="0">
              <a:solidFill>
                <a:schemeClr val="accent5">
                  <a:lumMod val="75000"/>
                </a:schemeClr>
              </a:solidFill>
              <a:ea typeface="Verdana" pitchFamily="34" charset="0"/>
              <a:cs typeface="Verdana"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fontScale="92500" lnSpcReduction="20000"/>
          </a:bodyPr>
          <a:lstStyle/>
          <a:p>
            <a:pPr lvl="0">
              <a:spcBef>
                <a:spcPct val="0"/>
              </a:spcBef>
            </a:pPr>
            <a:r>
              <a:rPr lang="en-IN" sz="3600" b="1" dirty="0">
                <a:solidFill>
                  <a:schemeClr val="accent6">
                    <a:lumMod val="75000"/>
                  </a:schemeClr>
                </a:solidFill>
                <a:latin typeface="Georgia" pitchFamily="18" charset="0"/>
                <a:ea typeface="+mj-ea"/>
                <a:cs typeface="+mj-cs"/>
              </a:rPr>
              <a:t>How to Create a Mobile Marketing </a:t>
            </a:r>
            <a:r>
              <a:rPr lang="en-IN" sz="3600" b="1" dirty="0" smtClean="0">
                <a:solidFill>
                  <a:schemeClr val="accent6">
                    <a:lumMod val="75000"/>
                  </a:schemeClr>
                </a:solidFill>
                <a:latin typeface="Georgia" pitchFamily="18" charset="0"/>
                <a:ea typeface="+mj-ea"/>
                <a:cs typeface="+mj-cs"/>
              </a:rPr>
              <a:t>Strategy?</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As with any marketing effort, every brand and organization will develop a unique mobile strategy based on the industry and target audience. Lets follow the steps to create a mobile marketing strategy</a:t>
            </a:r>
            <a:endParaRPr kumimoji="0" lang="en-IN" sz="2800" b="1" i="0" u="none" strike="noStrike" kern="1200" cap="none" spc="0" normalizeH="0" baseline="0" noProof="0" dirty="0">
              <a:ln>
                <a:noFill/>
              </a:ln>
              <a:solidFill>
                <a:schemeClr val="accent5">
                  <a:lumMod val="75000"/>
                </a:schemeClr>
              </a:solidFill>
              <a:effectLst/>
              <a:uLnTx/>
              <a:uFillTx/>
              <a:latin typeface="+mn-lt"/>
              <a:ea typeface="Verdana" pitchFamily="34" charset="0"/>
              <a:cs typeface="Verdana"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fontScale="92500" lnSpcReduction="20000"/>
          </a:bodyPr>
          <a:lstStyle/>
          <a:p>
            <a:pPr lvl="0">
              <a:spcBef>
                <a:spcPct val="0"/>
              </a:spcBef>
            </a:pPr>
            <a:r>
              <a:rPr lang="en-IN" sz="3600" b="1" dirty="0" smtClean="0">
                <a:solidFill>
                  <a:schemeClr val="accent6">
                    <a:lumMod val="75000"/>
                  </a:schemeClr>
                </a:solidFill>
                <a:latin typeface="Georgia" pitchFamily="18" charset="0"/>
                <a:ea typeface="+mj-ea"/>
                <a:cs typeface="+mj-cs"/>
              </a:rPr>
              <a:t>Step 1 - Create Mobile Buyer Personas</a:t>
            </a: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Create a profile that describes each one’s background, job description, main sources of information, goals, challenges, preferred type of content, objections, and/or role in the purchase process</a:t>
            </a:r>
            <a:endParaRPr kumimoji="0" lang="en-IN" sz="2800" b="1" i="0" u="none" strike="noStrike" kern="1200" cap="none" spc="0" normalizeH="0" baseline="0" noProof="0" dirty="0">
              <a:ln>
                <a:noFill/>
              </a:ln>
              <a:solidFill>
                <a:schemeClr val="accent5">
                  <a:lumMod val="75000"/>
                </a:schemeClr>
              </a:solidFill>
              <a:effectLst/>
              <a:uLnTx/>
              <a:uFillTx/>
              <a:latin typeface="+mn-lt"/>
              <a:ea typeface="Verdana" pitchFamily="34" charset="0"/>
              <a:cs typeface="Verdana"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pPr>
            <a:r>
              <a:rPr lang="en-IN" sz="3600" b="1" dirty="0" smtClean="0">
                <a:solidFill>
                  <a:schemeClr val="accent6">
                    <a:lumMod val="75000"/>
                  </a:schemeClr>
                </a:solidFill>
                <a:latin typeface="Georgia" pitchFamily="18" charset="0"/>
                <a:ea typeface="+mj-ea"/>
                <a:cs typeface="+mj-cs"/>
              </a:rPr>
              <a:t>Step 2 - Set Goals</a:t>
            </a:r>
          </a:p>
        </p:txBody>
      </p:sp>
      <p:sp>
        <p:nvSpPr>
          <p:cNvPr id="9" name="Subtitle 3"/>
          <p:cNvSpPr txBox="1">
            <a:spLocks/>
          </p:cNvSpPr>
          <p:nvPr/>
        </p:nvSpPr>
        <p:spPr>
          <a:xfrm>
            <a:off x="642910" y="3429000"/>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ea typeface="Verdana" pitchFamily="34" charset="0"/>
                <a:cs typeface="Verdana" pitchFamily="34" charset="0"/>
              </a:rPr>
              <a:t>Get the key stakeholders together to map your mobile marketing strategy. Identify goals by asking your team some important questions.</a:t>
            </a:r>
            <a:endParaRPr kumimoji="0" lang="en-IN" sz="2800" b="1" i="0" u="none" strike="noStrike" kern="1200" cap="none" spc="0" normalizeH="0" baseline="0" noProof="0" dirty="0">
              <a:ln>
                <a:noFill/>
              </a:ln>
              <a:solidFill>
                <a:schemeClr val="accent5">
                  <a:lumMod val="75000"/>
                </a:schemeClr>
              </a:solidFill>
              <a:effectLst/>
              <a:uLnTx/>
              <a:uFillTx/>
              <a:latin typeface="+mn-lt"/>
              <a:ea typeface="Verdana" pitchFamily="34" charset="0"/>
              <a:cs typeface="Verdana"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1910</TotalTime>
  <Words>486</Words>
  <Application>Microsoft Office PowerPoint</Application>
  <PresentationFormat>On-screen Show (4:3)</PresentationFormat>
  <Paragraphs>38</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Ashish Nikhanj</dc:creator>
  <cp:lastModifiedBy>Ashish Nikhanj</cp:lastModifiedBy>
  <cp:revision>15</cp:revision>
  <dcterms:created xsi:type="dcterms:W3CDTF">2016-12-14T18:14:45Z</dcterms:created>
  <dcterms:modified xsi:type="dcterms:W3CDTF">2016-12-19T11:06:55Z</dcterms:modified>
</cp:coreProperties>
</file>